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5" r:id="rId4"/>
    <p:sldId id="266" r:id="rId5"/>
    <p:sldId id="267" r:id="rId6"/>
    <p:sldId id="268" r:id="rId7"/>
    <p:sldId id="269" r:id="rId8"/>
    <p:sldId id="275" r:id="rId9"/>
    <p:sldId id="276" r:id="rId10"/>
    <p:sldId id="259" r:id="rId11"/>
    <p:sldId id="260" r:id="rId12"/>
    <p:sldId id="271" r:id="rId13"/>
    <p:sldId id="272" r:id="rId14"/>
    <p:sldId id="273" r:id="rId15"/>
    <p:sldId id="284" r:id="rId16"/>
    <p:sldId id="285" r:id="rId17"/>
    <p:sldId id="274" r:id="rId18"/>
    <p:sldId id="261" r:id="rId19"/>
    <p:sldId id="277" r:id="rId20"/>
    <p:sldId id="278" r:id="rId21"/>
    <p:sldId id="279" r:id="rId22"/>
    <p:sldId id="282" r:id="rId23"/>
    <p:sldId id="286" r:id="rId24"/>
    <p:sldId id="287" r:id="rId25"/>
    <p:sldId id="262" r:id="rId26"/>
    <p:sldId id="263" r:id="rId27"/>
    <p:sldId id="283" r:id="rId28"/>
    <p:sldId id="291" r:id="rId29"/>
    <p:sldId id="292" r:id="rId30"/>
    <p:sldId id="270" r:id="rId31"/>
    <p:sldId id="290" r:id="rId32"/>
    <p:sldId id="280" r:id="rId33"/>
    <p:sldId id="288" r:id="rId34"/>
    <p:sldId id="281" r:id="rId35"/>
    <p:sldId id="289" r:id="rId36"/>
    <p:sldId id="26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B32"/>
    <a:srgbClr val="FF9900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3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-642974" y="0"/>
            <a:ext cx="100232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42984"/>
            <a:ext cx="8858280" cy="2428892"/>
          </a:xfrm>
        </p:spPr>
        <p:txBody>
          <a:bodyPr>
            <a:noAutofit/>
          </a:bodyPr>
          <a:lstStyle/>
          <a:p>
            <a:pPr algn="ctr"/>
            <a:r>
              <a:rPr lang="ru-RU" sz="4000" b="1" u="sng" dirty="0" smtClean="0">
                <a:ln w="63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День Победы </a:t>
            </a:r>
            <a:br>
              <a:rPr lang="ru-RU" sz="4000" b="1" u="sng" dirty="0" smtClean="0">
                <a:ln w="63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Book Antiqua" pitchFamily="18" charset="0"/>
              </a:rPr>
            </a:br>
            <a:r>
              <a:rPr lang="ru-RU" sz="4000" b="1" u="sng" dirty="0" smtClean="0">
                <a:ln w="635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Book Antiqua" pitchFamily="18" charset="0"/>
              </a:rPr>
              <a:t>в Великой Отечественной войне 1941 – 1945 гг</a:t>
            </a:r>
            <a:r>
              <a:rPr lang="ru-RU" sz="4000" b="1" u="sng" dirty="0" smtClean="0">
                <a:solidFill>
                  <a:schemeClr val="tx1"/>
                </a:solidFill>
                <a:latin typeface="Book Antiqua" pitchFamily="18" charset="0"/>
              </a:rPr>
              <a:t>.</a:t>
            </a:r>
            <a:endParaRPr lang="ru-RU" sz="4000" b="1" u="sng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0"/>
            <a:ext cx="8301038" cy="135732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ГКУСО «Государственный архив </a:t>
            </a:r>
            <a:br>
              <a:rPr lang="ru-RU" sz="2400" b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</a:br>
            <a:r>
              <a:rPr lang="ru-RU" sz="2400" b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Свердловской области»</a:t>
            </a:r>
            <a:r>
              <a:rPr lang="ru-RU" sz="2000" b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</a:br>
            <a:r>
              <a:rPr lang="ru-RU" sz="2000" b="1" dirty="0" smtClean="0">
                <a:ln w="18415" cmpd="sng">
                  <a:noFill/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 Antiqua" pitchFamily="18" charset="0"/>
                <a:cs typeface="Times New Roman" pitchFamily="18" charset="0"/>
              </a:rPr>
              <a:t>Отдел организационно-аналитической работы</a:t>
            </a:r>
            <a:endParaRPr lang="ru-RU" sz="24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143108" y="5929330"/>
            <a:ext cx="5786478" cy="107154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algn="ctr">
              <a:defRPr/>
            </a:pPr>
            <a:r>
              <a:rPr lang="ru-RU" sz="16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 Antiqua" pitchFamily="18" charset="0"/>
              </a:rPr>
              <a:t>Электронная выставка </a:t>
            </a:r>
          </a:p>
          <a:p>
            <a:pPr algn="ctr">
              <a:defRPr/>
            </a:pPr>
            <a:r>
              <a:rPr lang="ru-RU" sz="16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 Antiqua" pitchFamily="18" charset="0"/>
              </a:rPr>
              <a:t>по документам ГКУСО «ГАСО»</a:t>
            </a:r>
          </a:p>
          <a:p>
            <a:pPr algn="ctr">
              <a:defRPr/>
            </a:pPr>
            <a:r>
              <a:rPr lang="ru-RU" sz="1600" b="1" u="sng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 Antiqua" pitchFamily="18" charset="0"/>
              </a:rPr>
              <a:t>Ф. Ф-1. Оп. 7, 9,10, 31, 38, 54.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928670"/>
            <a:ext cx="7758138" cy="214314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 за несколько месяцев захватить весь Советский Союз, провалился. Страна выстояла, ход событий переломился. Советские воины разгромили фашистские войска под Москвой, Сталинградом (ныне Волгоград) и Ленинградом, на Кавказе, нанесли врагу сокрушительные удары на Курской дуге, Правобережной Украине и в Белоруссии, в </a:t>
            </a:r>
            <a:r>
              <a:rPr lang="ru-RU" sz="1900" dirty="0" err="1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Ясско‑Кишиневской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, </a:t>
            </a:r>
            <a:r>
              <a:rPr lang="ru-RU" sz="1900" dirty="0" err="1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Висло‑Одерской</a:t>
            </a:r>
            <a:r>
              <a:rPr lang="ru-RU" sz="19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и Берлинской операциях.</a:t>
            </a:r>
            <a:endParaRPr lang="ru-RU" sz="19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2500298" y="428604"/>
            <a:ext cx="6286544" cy="642942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  Уже в 1941 году план молниеносной войны, в ходе которой германское командование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планировало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500034" y="3214686"/>
            <a:ext cx="8001056" cy="307183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Война, трагедией вошедшая почти в каждую советскую семью, окончилась победой СССР. Акт о безоговорочной капитуляции фашистской Германии был подписан в пригороде Берлина 8 мая 1945 года в 22.43 по </a:t>
            </a:r>
            <a:r>
              <a:rPr lang="ru-RU" sz="2100" dirty="0" err="1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центрально‑европейскому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времени (по московскому времени 9 мая в 0.43). Именно </a:t>
            </a:r>
            <a:r>
              <a:rPr lang="ru-RU" sz="2100" dirty="0" err="1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из‑за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этой разницы во времени День окончания Второй мировой войны в Европе отмечается 8 мая, а в СССР и затем в России — 9 мая.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4500570"/>
            <a:ext cx="3643338" cy="185738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В СССР 9 мая был объявлен Днем Победы над фашистской Германией указом Президиума Верховного Совета СССР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от 8 мая 1945 года. 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142984"/>
            <a:ext cx="368246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5"/>
            <a:ext cx="6929486" cy="459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5715016"/>
            <a:ext cx="8158162" cy="64294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Парад на площади 1905 года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в честь Дня Победы над фашистской Германией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г. Свердловск, </a:t>
            </a: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1965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7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7558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1" y="1049970"/>
            <a:ext cx="6072231" cy="452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643578"/>
            <a:ext cx="8158162" cy="64294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Парад на площади 1905 года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в честь Дня Победы над фашистской Германией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г. Свердловск, </a:t>
            </a: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1965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7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7559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03598"/>
            <a:ext cx="6858048" cy="446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643578"/>
            <a:ext cx="8358246" cy="642942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Парад на площади 1905 года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в честь Дня Победы над фашистской Германией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г. Свердловск, 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1965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7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7563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67328"/>
            <a:ext cx="3643338" cy="561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5072074"/>
            <a:ext cx="3929090" cy="107157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Парад войск свердловского гарнизона, посвященный 20-летию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победы над фашистской Германией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1965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7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8781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6"/>
            <a:ext cx="6643734" cy="429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429264"/>
            <a:ext cx="8358246" cy="785818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Парад на площади 1905 года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в честь Дня Победы над фашистской Германией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г. Свердловск, 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1965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7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8782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447" y="500042"/>
            <a:ext cx="355368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1472" y="5000636"/>
            <a:ext cx="3929090" cy="107157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Фейерверк в честь Дня Победы над фашистской Германией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г. Свердловск, </a:t>
            </a: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1965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7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7563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000108"/>
            <a:ext cx="7715304" cy="257176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9 мая 1945 года повсеместно состоялись народные гулянья, многолюдные митинги. На площадях и в парках городов и сел выступали коллективы художественной самодеятельности, популярные артисты театра и кино, играли оркестры. В 21 час с обращением к советскому народу выступил председатель Совета Народных комиссаров Иосиф Сталин. В 22 часа был произведен салют 30 артиллерийскими залпами из 1000 орудий. После салюта десятки самолетов сбросили над Москвой гирлянды разноцветных ракет, на площадях вспыхивали многочисленные бенгальские огни.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596" y="3357562"/>
            <a:ext cx="8072494" cy="2928958"/>
          </a:xfrm>
          <a:prstGeom prst="rect">
            <a:avLst/>
          </a:prstGeom>
        </p:spPr>
        <p:txBody>
          <a:bodyPr vert="horz" anchor="t">
            <a:normAutofit fontScale="92500" lnSpcReduction="20000"/>
          </a:bodyPr>
          <a:lstStyle/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В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 год двадцатилетнего юбилея Победы</a:t>
            </a:r>
            <a:b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празднику был придан торжественный статус, учреждена специальная юбилейная медаль. 9 мая 1965 года на Красной площади в Москве был проведен военный парад, перед войсками пронесли Знамя Победы.</a:t>
            </a:r>
          </a:p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С той поры День Победы всегда отмечался в СССР очень торжественно. Улицы и площади украшали флагами и транспарантами. В 19 часов объявлялась минута молчания в память о погибших. Традиционными стали массовые встречи ветеранов в центре Москвы.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13744"/>
            <a:ext cx="6715172" cy="438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500702"/>
            <a:ext cx="822960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Торжественное шествие воинов Свердловского гарнизона, посвященное 33-й</a:t>
            </a:r>
            <a:r>
              <a:rPr kumimoji="0" lang="ru-RU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годовщине </a:t>
            </a:r>
            <a:endParaRPr kumimoji="0" lang="ru-RU" sz="1200" b="0" i="0" u="none" strike="noStrike" kern="1200" cap="none" spc="0" normalizeH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победы </a:t>
            </a:r>
            <a:r>
              <a:rPr kumimoji="0" lang="ru-RU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советского народа над фашистской Германией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9 </a:t>
            </a:r>
            <a:r>
              <a:rPr kumimoji="0" lang="ru-RU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мая 1978 г.</a:t>
            </a: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</a:t>
            </a: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</a:t>
            </a:r>
            <a:r>
              <a:rPr lang="ru-RU" sz="1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10825</a:t>
            </a:r>
            <a:endParaRPr kumimoji="0" lang="ru-RU" sz="1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000108"/>
            <a:ext cx="7643866" cy="157163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194B32"/>
                </a:solidFill>
                <a:latin typeface="Book Antiqua" pitchFamily="18" charset="0"/>
              </a:rPr>
              <a:t>9 мая </a:t>
            </a:r>
            <a:r>
              <a:rPr lang="ru-RU" sz="2000" dirty="0" smtClean="0">
                <a:solidFill>
                  <a:srgbClr val="194B32"/>
                </a:solidFill>
                <a:latin typeface="Book Antiqua" pitchFamily="18" charset="0"/>
              </a:rPr>
              <a:t>в России отмечается всенародный праздник — </a:t>
            </a:r>
            <a:r>
              <a:rPr lang="ru-RU" sz="2000" b="1" dirty="0" smtClean="0">
                <a:solidFill>
                  <a:srgbClr val="194B32"/>
                </a:solidFill>
                <a:latin typeface="Book Antiqua" pitchFamily="18" charset="0"/>
              </a:rPr>
              <a:t>День Победы в Великой Отечественной войне 1941-1945 годов</a:t>
            </a:r>
            <a:r>
              <a:rPr lang="ru-RU" sz="2000" dirty="0" smtClean="0">
                <a:solidFill>
                  <a:srgbClr val="194B32"/>
                </a:solidFill>
                <a:latin typeface="Book Antiqua" pitchFamily="18" charset="0"/>
              </a:rPr>
              <a:t>, в которой советский народ боролся за свободу и независимость своей Родины против фашистской Германии и ее союзников.</a:t>
            </a:r>
            <a:endParaRPr lang="ru-RU" sz="2800" dirty="0">
              <a:solidFill>
                <a:srgbClr val="194B32"/>
              </a:solidFill>
              <a:latin typeface="Book Antiqua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28596" y="2285992"/>
            <a:ext cx="8143932" cy="4143404"/>
          </a:xfrm>
          <a:prstGeom prst="rect">
            <a:avLst/>
          </a:prstGeom>
        </p:spPr>
        <p:txBody>
          <a:bodyPr vert="horz" anchor="t">
            <a:normAutofit fontScale="70000" lnSpcReduction="20000"/>
          </a:bodyPr>
          <a:lstStyle/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endParaRPr kumimoji="0" 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ook Antiqua" pitchFamily="18" charset="0"/>
            </a:endParaRPr>
          </a:p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Великая Отечественная война началась на рассвете 22 июня 1941 года, когда фашистская Германия, нарушив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советско‑германские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договоры 1939 года, напала на Советский Союз. </a:t>
            </a:r>
          </a:p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endParaRPr lang="ru-RU" sz="3200" dirty="0" smtClean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Война длилась почти четыре года и стала самым крупным вооруженным столкновением в истории человечества. На фронте, простиравшемся от Баренцева до Черного морей, с обеих сторон в различные периоды сражались от 8 миллионов до 12,8 миллиона человек, применялось от 5,7 тысячи до 20 тысяч танков и штурмовых орудий, от 84 тысяч до 163 тысяч орудий и минометов, от 6,5 тысячи до 18,8 тысячи самолетов.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25232"/>
            <a:ext cx="6643734" cy="437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572140"/>
            <a:ext cx="8229600" cy="7858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Бронетранспортер с гирляндой славы на пути к вечному огню у памятника коммунарам</a:t>
            </a:r>
            <a:endParaRPr kumimoji="0" lang="ru-RU" sz="1400" b="0" i="0" u="none" strike="noStrike" kern="1200" cap="none" spc="0" normalizeH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г. Свердловск, </a:t>
            </a:r>
            <a:r>
              <a:rPr kumimoji="0" lang="en-US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9 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мая 1978 г.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10827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129272"/>
            <a:ext cx="6929486" cy="4538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643578"/>
            <a:ext cx="8229600" cy="7858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Почетный караул бронетранспортера на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площади 1905 года в г. Свердловске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9 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мая 1978 г.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10828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500042"/>
            <a:ext cx="3682137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5072074"/>
            <a:ext cx="3929090" cy="107157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Празднование Дня Победы</a:t>
            </a:r>
            <a:endParaRPr kumimoji="0" lang="ru-RU" sz="1400" b="0" i="0" u="none" strike="noStrike" kern="1200" cap="none" spc="0" normalizeH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г. Свердловск, </a:t>
            </a: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1978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10. Д.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11220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7577" y="1000108"/>
            <a:ext cx="6796323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429264"/>
            <a:ext cx="8229600" cy="100013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Парад на площади 1905 года в честь Дня Победы над фашистской Германией.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Военный оркестр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г. Свердловск, 9 мая 1965 г.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ГАСО Ф.Ф-1. Оп. 7. Д. 8783</a:t>
            </a:r>
            <a:endParaRPr lang="ru-RU" sz="140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65846"/>
            <a:ext cx="3643338" cy="554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4643446"/>
            <a:ext cx="3857652" cy="178595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Парад на площади 1905 года в честь Дня Победы над фашистской Германией.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Юные участники парада – барабанщики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</a:rPr>
              <a:t>г. Свердловск, </a:t>
            </a:r>
            <a:r>
              <a:rPr lang="ru-RU" sz="1400" baseline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9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 мая 1965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7. Д. 8784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428604"/>
            <a:ext cx="6286544" cy="1571636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Парады в честь Победы проводились на Красной площади в Москве только в юбилейные годы. С 1960‑х годов своеобразные военные парады 9 мая стали проводиться во многих городах СССР.</a:t>
            </a:r>
            <a:endParaRPr lang="ru-RU" sz="2400" dirty="0" smtClean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785786" y="2000240"/>
            <a:ext cx="7786742" cy="1857388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ru-RU" sz="19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В соответствии с Федеральным законом от 19 мая 1995 года "Об увековечении Победы советского народа в Великой Отечественной войне 1941‑1945 годов" день 9 мая объявлен всенародным праздником — Днем Победы. Он является нерабочим днем и ежегодно отмечается военным парадом и артиллерийским салютом.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00034" y="3857628"/>
            <a:ext cx="7929618" cy="1714512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lvl="0" algn="just">
              <a:buClr>
                <a:schemeClr val="accent1"/>
              </a:buClr>
              <a:buSzPct val="80000"/>
              <a:buFont typeface="Wingdings 2"/>
              <a:buChar char=""/>
            </a:pPr>
            <a:r>
              <a:rPr kumimoji="0" lang="ru-RU" sz="19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С 2005 года за несколько дней до Дня Победы стартует патриотическая акция "Георгиевская ленточка" с целью вернуть и привить ценность праздника молодому поколению. </a:t>
            </a:r>
            <a:r>
              <a:rPr lang="ru-RU" sz="2000" dirty="0" err="1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Черно‑оранжевые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ленточки стали символом памяти о Победе в Великой Отечественной войне, знаком признательности ветеранам, освободившим мир от фашизма. Девиз акции — "Я помню, я горжусь".</a:t>
            </a: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1714488"/>
            <a:ext cx="7643866" cy="3760770"/>
          </a:xfrm>
        </p:spPr>
        <p:txBody>
          <a:bodyPr>
            <a:normAutofit fontScale="925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</a:rPr>
              <a:t> По сложившейся традиции в праздник Победы проходят встречи ветеранов, торжественные мероприятия и концерты. К памятникам боевой славы, мемориалам, братским могилам возлагаются венки и цветы, выставляются почетные караулы. В церквях и храмах России проводятся поминальные службы. 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500042"/>
            <a:ext cx="3643338" cy="55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57158" y="5072074"/>
            <a:ext cx="3929090" cy="107157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Памятник воинам Уральского добровольческого танкового корпуса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38. Д. 8146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6786610" cy="431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42910" y="5500702"/>
            <a:ext cx="7858180" cy="7143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Памятник Великой Отечественной войны на территории </a:t>
            </a:r>
            <a:r>
              <a:rPr kumimoji="0" lang="ru-RU" sz="1400" b="0" i="0" u="none" strike="noStrike" kern="1200" cap="none" spc="0" normalizeH="0" baseline="0" noProof="0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Уралмашзавода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г. Свердловск, 1958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54. Д. 1432У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5"/>
            <a:ext cx="6572296" cy="4297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71472" y="5429264"/>
            <a:ext cx="7929618" cy="7143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Памятник Великой Отечественной войны на территории </a:t>
            </a:r>
            <a:r>
              <a:rPr kumimoji="0" lang="ru-RU" sz="1400" b="0" i="0" u="none" strike="noStrike" kern="1200" cap="none" spc="0" normalizeH="0" baseline="0" noProof="0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Уралмашзавода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г. Свердловск, 1958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54. Д. 1433У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5016"/>
            <a:ext cx="8158162" cy="452104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 smtClean="0">
                <a:effectLst/>
                <a:latin typeface="Book Antiqua" pitchFamily="18" charset="0"/>
              </a:rPr>
              <a:t>Репродукция эпизода Великой Отечественной войны</a:t>
            </a:r>
            <a:br>
              <a:rPr lang="ru-RU" sz="1800" dirty="0" smtClean="0">
                <a:effectLst/>
                <a:latin typeface="Book Antiqua" pitchFamily="18" charset="0"/>
              </a:rPr>
            </a:br>
            <a:r>
              <a:rPr lang="ru-RU" sz="1800" dirty="0" smtClean="0">
                <a:effectLst/>
                <a:latin typeface="Book Antiqua" pitchFamily="18" charset="0"/>
              </a:rPr>
              <a:t>ГАСО Ф.Ф-1. Оп. 38. Д. 7381 а</a:t>
            </a:r>
            <a:endParaRPr lang="ru-RU" sz="1800" dirty="0">
              <a:effectLst/>
              <a:latin typeface="Book Antiqu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000133"/>
            <a:ext cx="6653264" cy="464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97510"/>
            <a:ext cx="6572296" cy="448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57158" y="5429264"/>
            <a:ext cx="8158162" cy="92869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Стенд «Герои Советского Союза – уральцы» экспозиции Свердловского краеведческого музея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[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после 1945 г.</a:t>
            </a:r>
            <a:r>
              <a:rPr kumimoji="0" lang="en-US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]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31. Д. 3844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7158" y="5572140"/>
            <a:ext cx="8143932" cy="71438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Герой Советского Союза Д.Н. Медведев, автор книги «Сильные духом», беседует с дважды героем Советского Союза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Г.А. </a:t>
            </a:r>
            <a:r>
              <a:rPr kumimoji="0" lang="ru-RU" sz="1400" b="0" i="0" u="none" strike="noStrike" kern="1200" cap="none" spc="0" normalizeH="0" noProof="0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Речкаловым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1949 г.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13. Д. 14580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71545"/>
            <a:ext cx="6624656" cy="444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021352"/>
            <a:ext cx="6643734" cy="4336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429264"/>
            <a:ext cx="822960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Траурный митинг трудящихся г. Свердловска на </a:t>
            </a:r>
            <a:r>
              <a:rPr kumimoji="0" lang="ru-RU" sz="1200" b="0" i="0" u="none" strike="noStrike" kern="1200" cap="none" spc="0" normalizeH="0" baseline="0" noProof="0" dirty="0" err="1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Широкореченском</a:t>
            </a: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мемориальном</a:t>
            </a:r>
            <a:r>
              <a:rPr kumimoji="0" lang="ru-RU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кладбище, посвященный памяти советских воинов, умерших в свердловских госпиталях в годы Великой Отечественной войны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9 </a:t>
            </a:r>
            <a:r>
              <a:rPr kumimoji="0" lang="ru-RU" sz="12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мая 1978 г.</a:t>
            </a: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</a:t>
            </a:r>
            <a:r>
              <a:rPr kumimoji="0" lang="ru-RU" sz="12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</a:t>
            </a:r>
            <a:r>
              <a:rPr lang="ru-RU" sz="12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10829</a:t>
            </a:r>
            <a:endParaRPr kumimoji="0" lang="ru-RU" sz="12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942708"/>
            <a:ext cx="6072230" cy="4629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572140"/>
            <a:ext cx="8229600" cy="7858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Группа ветеранов колхоза им. Калинина у здания клуба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1965 г.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9. Д. 9808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00108"/>
            <a:ext cx="6858048" cy="451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5500702"/>
            <a:ext cx="8229600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Празднование Дня Победы. Герои Советского Союза и социалистического труда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г. Свердловск, 1976 г.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10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. Д.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11214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86058"/>
            <a:ext cx="8301038" cy="1399032"/>
          </a:xfrm>
        </p:spPr>
        <p:txBody>
          <a:bodyPr>
            <a:noAutofit/>
          </a:bodyPr>
          <a:lstStyle/>
          <a:p>
            <a:pPr marL="0" algn="ctr"/>
            <a:r>
              <a:rPr lang="ru-RU" sz="8000" b="1" dirty="0" smtClean="0">
                <a:latin typeface="Liberation Serif" pitchFamily="18" charset="0"/>
              </a:rPr>
              <a:t>СПАСИБО  ЗА ВНИМАНИЕ</a:t>
            </a:r>
            <a:endParaRPr lang="ru-RU" sz="8000" b="1" dirty="0">
              <a:latin typeface="Liberation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643182"/>
            <a:ext cx="8086724" cy="1399032"/>
          </a:xfrm>
        </p:spPr>
        <p:txBody>
          <a:bodyPr>
            <a:normAutofit fontScale="90000"/>
          </a:bodyPr>
          <a:lstStyle/>
          <a:p>
            <a:pPr marL="0" algn="just"/>
            <a: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erif" pitchFamily="18" charset="0"/>
              </a:rPr>
              <a:t>В презентации использованы материалы сайта РИА Новости</a:t>
            </a:r>
            <a:br>
              <a:rPr lang="ru-RU" sz="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erif" pitchFamily="18" charset="0"/>
              </a:rPr>
            </a:b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erif" pitchFamily="18" charset="0"/>
              </a:rPr>
              <a:t>(</a:t>
            </a:r>
            <a:r>
              <a:rPr lang="en-US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erif" pitchFamily="18" charset="0"/>
              </a:rPr>
              <a:t>https://ria.ru/20130509/936258860.html</a:t>
            </a:r>
            <a:r>
              <a:rPr lang="ru-RU" sz="36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Liberation Serif" pitchFamily="18" charset="0"/>
              </a:rPr>
              <a:t>)</a:t>
            </a:r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2035959"/>
            <a:ext cx="758062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5715016"/>
            <a:ext cx="8158162" cy="452104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 smtClean="0">
                <a:effectLst/>
                <a:latin typeface="Book Antiqua" pitchFamily="18" charset="0"/>
              </a:rPr>
              <a:t>Репродукция эпизода Великой Отечественной войны</a:t>
            </a:r>
            <a:br>
              <a:rPr lang="ru-RU" sz="1800" dirty="0" smtClean="0">
                <a:effectLst/>
                <a:latin typeface="Book Antiqua" pitchFamily="18" charset="0"/>
              </a:rPr>
            </a:br>
            <a:r>
              <a:rPr lang="ru-RU" sz="1800" dirty="0" smtClean="0">
                <a:effectLst/>
                <a:latin typeface="Book Antiqua" pitchFamily="18" charset="0"/>
              </a:rPr>
              <a:t>ГАСО Ф.Ф-1. Оп. 38. Д. 7381 ж</a:t>
            </a:r>
            <a:endParaRPr lang="ru-RU" sz="1800" dirty="0"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5715016"/>
            <a:ext cx="8158162" cy="452104"/>
          </a:xfrm>
        </p:spPr>
        <p:txBody>
          <a:bodyPr>
            <a:noAutofit/>
          </a:bodyPr>
          <a:lstStyle/>
          <a:p>
            <a:pPr marL="0" algn="ctr"/>
            <a:r>
              <a:rPr lang="ru-RU" sz="1800" dirty="0" smtClean="0">
                <a:effectLst/>
                <a:latin typeface="Book Antiqua" pitchFamily="18" charset="0"/>
              </a:rPr>
              <a:t>Репродукция эпизода Великой Отечественной войны</a:t>
            </a:r>
            <a:br>
              <a:rPr lang="ru-RU" sz="1800" dirty="0" smtClean="0">
                <a:effectLst/>
                <a:latin typeface="Book Antiqua" pitchFamily="18" charset="0"/>
              </a:rPr>
            </a:br>
            <a:r>
              <a:rPr lang="ru-RU" sz="1800" dirty="0" smtClean="0">
                <a:effectLst/>
                <a:latin typeface="Book Antiqua" pitchFamily="18" charset="0"/>
              </a:rPr>
              <a:t>ГАСО Ф.Ф-1. Оп. 38. Д. 7381 г</a:t>
            </a:r>
            <a:endParaRPr lang="ru-RU" sz="1800" dirty="0">
              <a:effectLst/>
              <a:latin typeface="Book Antiqu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8918" y="1000108"/>
            <a:ext cx="6590668" cy="464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4476" y="1071546"/>
            <a:ext cx="6872300" cy="444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4348" y="5643578"/>
            <a:ext cx="8429652" cy="428628"/>
          </a:xfrm>
        </p:spPr>
        <p:txBody>
          <a:bodyPr>
            <a:noAutofit/>
          </a:bodyPr>
          <a:lstStyle/>
          <a:p>
            <a:pPr marL="0" algn="ctr"/>
            <a:r>
              <a:rPr lang="ru-RU" sz="1400" dirty="0" smtClean="0">
                <a:effectLst/>
                <a:latin typeface="Book Antiqua" pitchFamily="18" charset="0"/>
              </a:rPr>
              <a:t>Передача боевой техники фронту</a:t>
            </a:r>
            <a:br>
              <a:rPr lang="ru-RU" sz="1400" dirty="0" smtClean="0">
                <a:effectLst/>
                <a:latin typeface="Book Antiqua" pitchFamily="18" charset="0"/>
              </a:rPr>
            </a:br>
            <a:r>
              <a:rPr lang="ru-RU" sz="1400" dirty="0" smtClean="0">
                <a:effectLst/>
                <a:latin typeface="Book Antiqua" pitchFamily="18" charset="0"/>
              </a:rPr>
              <a:t>г. Свердловск </a:t>
            </a:r>
            <a:r>
              <a:rPr lang="en-US" sz="1400" dirty="0" smtClean="0">
                <a:effectLst/>
                <a:latin typeface="Book Antiqua" pitchFamily="18" charset="0"/>
              </a:rPr>
              <a:t>[</a:t>
            </a:r>
            <a:r>
              <a:rPr lang="ru-RU" sz="1400" dirty="0" smtClean="0">
                <a:effectLst/>
                <a:latin typeface="Book Antiqua" pitchFamily="18" charset="0"/>
              </a:rPr>
              <a:t>1942 – 1945 гг.</a:t>
            </a:r>
            <a:r>
              <a:rPr lang="en-US" sz="1400" dirty="0" smtClean="0">
                <a:effectLst/>
                <a:latin typeface="Book Antiqua" pitchFamily="18" charset="0"/>
              </a:rPr>
              <a:t>]</a:t>
            </a:r>
            <a:r>
              <a:rPr lang="ru-RU" sz="1400" dirty="0" smtClean="0">
                <a:effectLst/>
                <a:latin typeface="Book Antiqua" pitchFamily="18" charset="0"/>
              </a:rPr>
              <a:t/>
            </a:r>
            <a:br>
              <a:rPr lang="ru-RU" sz="1400" dirty="0" smtClean="0">
                <a:effectLst/>
                <a:latin typeface="Book Antiqua" pitchFamily="18" charset="0"/>
              </a:rPr>
            </a:br>
            <a:r>
              <a:rPr lang="ru-RU" sz="1400" dirty="0" smtClean="0">
                <a:effectLst/>
                <a:latin typeface="Book Antiqua" pitchFamily="18" charset="0"/>
              </a:rPr>
              <a:t>ГАСО Ф.Ф-1. Оп. 31. Д. 3844</a:t>
            </a:r>
            <a:endParaRPr lang="ru-RU" sz="1400" dirty="0"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09060"/>
            <a:ext cx="7578300" cy="24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28662" y="4643446"/>
            <a:ext cx="7658096" cy="428628"/>
          </a:xfrm>
        </p:spPr>
        <p:txBody>
          <a:bodyPr>
            <a:noAutofit/>
          </a:bodyPr>
          <a:lstStyle/>
          <a:p>
            <a:pPr marL="0" algn="ctr"/>
            <a:r>
              <a:rPr lang="ru-RU" sz="1600" dirty="0" smtClean="0">
                <a:effectLst/>
                <a:latin typeface="Book Antiqua" pitchFamily="18" charset="0"/>
              </a:rPr>
              <a:t>Передача танка «Боевая подруга» </a:t>
            </a:r>
            <a:br>
              <a:rPr lang="ru-RU" sz="1600" dirty="0" smtClean="0">
                <a:effectLst/>
                <a:latin typeface="Book Antiqua" pitchFamily="18" charset="0"/>
              </a:rPr>
            </a:br>
            <a:r>
              <a:rPr lang="ru-RU" sz="1600" dirty="0" smtClean="0">
                <a:effectLst/>
                <a:latin typeface="Book Antiqua" pitchFamily="18" charset="0"/>
              </a:rPr>
              <a:t>Уральскому добровольческому танковому корпусу </a:t>
            </a:r>
            <a:br>
              <a:rPr lang="ru-RU" sz="1600" dirty="0" smtClean="0">
                <a:effectLst/>
                <a:latin typeface="Book Antiqua" pitchFamily="18" charset="0"/>
              </a:rPr>
            </a:br>
            <a:r>
              <a:rPr lang="en-US" sz="1600" dirty="0" smtClean="0">
                <a:effectLst/>
                <a:latin typeface="Book Antiqua" pitchFamily="18" charset="0"/>
              </a:rPr>
              <a:t>[</a:t>
            </a:r>
            <a:r>
              <a:rPr lang="ru-RU" sz="1600" dirty="0" smtClean="0">
                <a:effectLst/>
                <a:latin typeface="Book Antiqua" pitchFamily="18" charset="0"/>
              </a:rPr>
              <a:t>1943 – 1944 гг.</a:t>
            </a:r>
            <a:r>
              <a:rPr lang="en-US" sz="1600" dirty="0" smtClean="0">
                <a:effectLst/>
                <a:latin typeface="Book Antiqua" pitchFamily="18" charset="0"/>
              </a:rPr>
              <a:t>]</a:t>
            </a:r>
            <a:r>
              <a:rPr lang="ru-RU" sz="1600" dirty="0" smtClean="0">
                <a:effectLst/>
                <a:latin typeface="Book Antiqua" pitchFamily="18" charset="0"/>
              </a:rPr>
              <a:t/>
            </a:r>
            <a:br>
              <a:rPr lang="ru-RU" sz="1600" dirty="0" smtClean="0">
                <a:effectLst/>
                <a:latin typeface="Book Antiqua" pitchFamily="18" charset="0"/>
              </a:rPr>
            </a:br>
            <a:r>
              <a:rPr lang="ru-RU" sz="1600" dirty="0" smtClean="0">
                <a:effectLst/>
                <a:latin typeface="Book Antiqua" pitchFamily="18" charset="0"/>
              </a:rPr>
              <a:t>ГАСО Ф.Ф-1. Оп. 31. Д. 3578</a:t>
            </a:r>
            <a:endParaRPr lang="ru-RU" sz="1600" dirty="0">
              <a:effectLst/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71546"/>
            <a:ext cx="7286676" cy="431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57224" y="5429264"/>
            <a:ext cx="7729534" cy="7858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Передача танка одной из частей советской армии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г. Свердловск, 1945 г.</a:t>
            </a:r>
            <a:r>
              <a:rPr kumimoji="0" lang="ru-RU" sz="16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31. Д. 3581</a:t>
            </a:r>
            <a:endParaRPr kumimoji="0" lang="ru-RU" sz="16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71546"/>
            <a:ext cx="6643734" cy="455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500034" y="5572140"/>
            <a:ext cx="8158162" cy="8572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Госпиталь № 414.</a:t>
            </a:r>
            <a:r>
              <a:rPr kumimoji="0" lang="ru-RU" sz="1400" b="0" i="0" u="none" strike="noStrike" kern="1200" cap="none" spc="0" normalizeH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 Раненые </a:t>
            </a: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за чтением газеты</a:t>
            </a:r>
            <a:endParaRPr kumimoji="0" lang="ru-RU" sz="1400" b="0" i="0" u="none" strike="noStrike" kern="1200" cap="none" spc="0" normalizeH="0" baseline="0" noProof="0" dirty="0" smtClean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latin typeface="Book Antiqua" pitchFamily="18" charset="0"/>
                <a:ea typeface="+mj-ea"/>
                <a:cs typeface="+mj-cs"/>
              </a:rPr>
              <a:t>г. Свердловск, 1943 г.</a:t>
            </a: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uLnTx/>
                <a:uFillTx/>
                <a:latin typeface="Book Antiqua" pitchFamily="18" charset="0"/>
                <a:ea typeface="+mj-ea"/>
                <a:cs typeface="+mj-cs"/>
              </a:rPr>
              <a:t>ГАСО Ф.Ф-1. Оп. 31. Д. 3582</a:t>
            </a:r>
            <a:endParaRPr kumimoji="0" lang="ru-RU" sz="1400" b="0" i="0" u="none" strike="noStrike" kern="1200" cap="none" spc="0" normalizeH="0" baseline="0" noProof="0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accent1">
                  <a:tint val="83000"/>
                  <a:satMod val="150000"/>
                </a:schemeClr>
              </a:solidFill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776</TotalTime>
  <Words>801</Words>
  <PresentationFormat>Экран (4:3)</PresentationFormat>
  <Paragraphs>89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Яркая</vt:lpstr>
      <vt:lpstr>День Победы  в Великой Отечественной войне 1941 – 1945 гг.</vt:lpstr>
      <vt:lpstr>Слайд 2</vt:lpstr>
      <vt:lpstr>Репродукция эпизода Великой Отечественной войны ГАСО Ф.Ф-1. Оп. 38. Д. 7381 а</vt:lpstr>
      <vt:lpstr>Репродукция эпизода Великой Отечественной войны ГАСО Ф.Ф-1. Оп. 38. Д. 7381 ж</vt:lpstr>
      <vt:lpstr>Репродукция эпизода Великой Отечественной войны ГАСО Ф.Ф-1. Оп. 38. Д. 7381 г</vt:lpstr>
      <vt:lpstr>Передача боевой техники фронту г. Свердловск [1942 – 1945 гг.] ГАСО Ф.Ф-1. Оп. 31. Д. 3844</vt:lpstr>
      <vt:lpstr>Передача танка «Боевая подруга»  Уральскому добровольческому танковому корпусу  [1943 – 1944 гг.] ГАСО Ф.Ф-1. Оп. 31. Д. 3578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СПАСИБО  ЗА ВНИМАНИЕ</vt:lpstr>
      <vt:lpstr>В презентации использованы материалы сайта РИА Новости (https://ria.ru/20130509/936258860.html)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68</cp:revision>
  <dcterms:modified xsi:type="dcterms:W3CDTF">2019-04-08T03:19:27Z</dcterms:modified>
</cp:coreProperties>
</file>